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25" r:id="rId3"/>
    <p:sldId id="257" r:id="rId4"/>
    <p:sldId id="262" r:id="rId5"/>
    <p:sldId id="359" r:id="rId6"/>
    <p:sldId id="364" r:id="rId7"/>
    <p:sldId id="360" r:id="rId8"/>
    <p:sldId id="361" r:id="rId9"/>
    <p:sldId id="378" r:id="rId10"/>
    <p:sldId id="385" r:id="rId11"/>
    <p:sldId id="363" r:id="rId12"/>
    <p:sldId id="346" r:id="rId13"/>
    <p:sldId id="347" r:id="rId14"/>
    <p:sldId id="348" r:id="rId15"/>
    <p:sldId id="365" r:id="rId16"/>
    <p:sldId id="366" r:id="rId17"/>
    <p:sldId id="367" r:id="rId18"/>
    <p:sldId id="352" r:id="rId19"/>
    <p:sldId id="351" r:id="rId20"/>
    <p:sldId id="353" r:id="rId21"/>
    <p:sldId id="357" r:id="rId22"/>
    <p:sldId id="381" r:id="rId23"/>
    <p:sldId id="379" r:id="rId24"/>
    <p:sldId id="380" r:id="rId25"/>
    <p:sldId id="382" r:id="rId26"/>
    <p:sldId id="370" r:id="rId27"/>
    <p:sldId id="371" r:id="rId28"/>
    <p:sldId id="373" r:id="rId29"/>
    <p:sldId id="372" r:id="rId30"/>
    <p:sldId id="383" r:id="rId31"/>
    <p:sldId id="374" r:id="rId32"/>
    <p:sldId id="375" r:id="rId33"/>
    <p:sldId id="376" r:id="rId34"/>
    <p:sldId id="377" r:id="rId35"/>
    <p:sldId id="384" r:id="rId36"/>
    <p:sldId id="387" r:id="rId37"/>
    <p:sldId id="356" r:id="rId38"/>
    <p:sldId id="321" r:id="rId39"/>
    <p:sldId id="388" r:id="rId40"/>
    <p:sldId id="389" r:id="rId41"/>
    <p:sldId id="329" r:id="rId42"/>
    <p:sldId id="38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 autoAdjust="0"/>
    <p:restoredTop sz="94659"/>
  </p:normalViewPr>
  <p:slideViewPr>
    <p:cSldViewPr snapToGrid="0">
      <p:cViewPr varScale="1">
        <p:scale>
          <a:sx n="105" d="100"/>
          <a:sy n="105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2000 – 15 Major EO satellite platforms, 2010 – 43 platforms, 2020 – 80+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4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0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6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8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7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3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6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1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mathanrajsharma.medium.com/?source=post_page-----be5938962935--------------------------------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3: Successful UAV Data Collection in Mountain Environments 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8B0-ED64-A842-AA97-4AB456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sensing and analytics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D4074-C705-BD49-A85F-E3CA01478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88176"/>
            <a:ext cx="3914226" cy="3093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762E9-E04A-1144-A59A-DDE72C6B5D3D}"/>
              </a:ext>
            </a:extLst>
          </p:cNvPr>
          <p:cNvSpPr txBox="1"/>
          <p:nvPr/>
        </p:nvSpPr>
        <p:spPr>
          <a:xfrm>
            <a:off x="6748536" y="6492874"/>
            <a:ext cx="2395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GIM International,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Gamaya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242D4-45FA-C44E-A97D-DBD5864FB97E}"/>
              </a:ext>
            </a:extLst>
          </p:cNvPr>
          <p:cNvSpPr txBox="1"/>
          <p:nvPr/>
        </p:nvSpPr>
        <p:spPr>
          <a:xfrm>
            <a:off x="5705341" y="2112133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agriculture</a:t>
            </a:r>
          </a:p>
        </p:txBody>
      </p:sp>
      <p:pic>
        <p:nvPicPr>
          <p:cNvPr id="38920" name="Picture 8" descr="Crane Camera Site Surveying: An Alternative to UAVs? | GIM International">
            <a:extLst>
              <a:ext uri="{FF2B5EF4-FFF2-40B4-BE49-F238E27FC236}">
                <a16:creationId xmlns:a16="http://schemas.microsoft.com/office/drawing/2014/main" id="{B80EE896-7709-9246-9014-93E299D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53" y="2901330"/>
            <a:ext cx="4634605" cy="27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2AC99F-A223-3846-B2E4-92E5C7305B42}"/>
              </a:ext>
            </a:extLst>
          </p:cNvPr>
          <p:cNvSpPr txBox="1"/>
          <p:nvPr/>
        </p:nvSpPr>
        <p:spPr>
          <a:xfrm>
            <a:off x="1148619" y="2107977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Surveying and Inspection</a:t>
            </a:r>
          </a:p>
        </p:txBody>
      </p:sp>
    </p:spTree>
    <p:extLst>
      <p:ext uri="{BB962C8B-B14F-4D97-AF65-F5344CB8AC3E}">
        <p14:creationId xmlns:p14="http://schemas.microsoft.com/office/powerpoint/2010/main" val="38512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009D-3C9F-964D-A428-6B46A184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with drone data:</a:t>
            </a:r>
          </a:p>
        </p:txBody>
      </p:sp>
      <p:pic>
        <p:nvPicPr>
          <p:cNvPr id="4" name="Picture 1" descr="page4image1838765616">
            <a:extLst>
              <a:ext uri="{FF2B5EF4-FFF2-40B4-BE49-F238E27FC236}">
                <a16:creationId xmlns:a16="http://schemas.microsoft.com/office/drawing/2014/main" id="{5EBABA5C-BAEE-FF41-BE13-7B09E8DC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048" y="1690689"/>
            <a:ext cx="6122528" cy="45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1A786-90C9-FF4F-B6B6-E9788177480C}"/>
              </a:ext>
            </a:extLst>
          </p:cNvPr>
          <p:cNvSpPr txBox="1"/>
          <p:nvPr/>
        </p:nvSpPr>
        <p:spPr>
          <a:xfrm>
            <a:off x="7197739" y="6492874"/>
            <a:ext cx="173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Tmušic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a.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CC3B1-02DB-4848-9D87-CF7F28F165ED}"/>
              </a:ext>
            </a:extLst>
          </p:cNvPr>
          <p:cNvSpPr/>
          <p:nvPr/>
        </p:nvSpPr>
        <p:spPr>
          <a:xfrm>
            <a:off x="2279176" y="1487606"/>
            <a:ext cx="5609230" cy="103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0F941-EDE9-1647-8B55-5E6DEC263FDF}"/>
              </a:ext>
            </a:extLst>
          </p:cNvPr>
          <p:cNvSpPr/>
          <p:nvPr/>
        </p:nvSpPr>
        <p:spPr>
          <a:xfrm>
            <a:off x="2167722" y="5451438"/>
            <a:ext cx="5434081" cy="787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E03DF-3034-B247-8A9F-2319EB222D12}"/>
              </a:ext>
            </a:extLst>
          </p:cNvPr>
          <p:cNvSpPr/>
          <p:nvPr/>
        </p:nvSpPr>
        <p:spPr>
          <a:xfrm>
            <a:off x="5768252" y="2524836"/>
            <a:ext cx="2633452" cy="2926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38276-033C-FE40-9CF2-10BD2544F0DD}"/>
              </a:ext>
            </a:extLst>
          </p:cNvPr>
          <p:cNvSpPr/>
          <p:nvPr/>
        </p:nvSpPr>
        <p:spPr>
          <a:xfrm>
            <a:off x="3068832" y="2524836"/>
            <a:ext cx="2699419" cy="2926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0" y="4400156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0" y="350384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0" y="2444504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7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ingtraOne – Surveytech Trading">
            <a:extLst>
              <a:ext uri="{FF2B5EF4-FFF2-40B4-BE49-F238E27FC236}">
                <a16:creationId xmlns:a16="http://schemas.microsoft.com/office/drawing/2014/main" id="{9731EA69-464F-B54D-8B11-72A2EEC9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1003" y="4189228"/>
            <a:ext cx="3475132" cy="238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860"/>
          </a:xfrm>
        </p:spPr>
        <p:txBody>
          <a:bodyPr/>
          <a:lstStyle/>
          <a:p>
            <a:r>
              <a:rPr lang="en-US" dirty="0"/>
              <a:t>Drone platform fundamentals: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4524-4D65-8447-9E61-FE65DFE3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0209"/>
            <a:ext cx="7886700" cy="4351338"/>
          </a:xfrm>
        </p:spPr>
        <p:txBody>
          <a:bodyPr/>
          <a:lstStyle/>
          <a:p>
            <a:r>
              <a:rPr lang="en-US" dirty="0" err="1"/>
              <a:t>Multicopters</a:t>
            </a:r>
            <a:r>
              <a:rPr lang="en-US" dirty="0"/>
              <a:t>: Stable, maneuverable, VTOL, slow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Fixed wing: Fast, long-ranging, less stable.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9EA058A-9556-334D-A82D-FC31F132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"/>
          <a:stretch/>
        </p:blipFill>
        <p:spPr bwMode="auto">
          <a:xfrm>
            <a:off x="897865" y="4330949"/>
            <a:ext cx="3582742" cy="20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mazon.com: DJI Mavic 2 Pro: Camera &amp; Photo">
            <a:extLst>
              <a:ext uri="{FF2B5EF4-FFF2-40B4-BE49-F238E27FC236}">
                <a16:creationId xmlns:a16="http://schemas.microsoft.com/office/drawing/2014/main" id="{F2A7C922-1DCE-9341-BFEF-672688DA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65" y="2090315"/>
            <a:ext cx="329958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C8772AE-6B7D-BE4D-AE12-589AF7F4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03" y="1719225"/>
            <a:ext cx="3148541" cy="20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9A414-D993-404F-BFB7-B2601EFD42DC}"/>
              </a:ext>
            </a:extLst>
          </p:cNvPr>
          <p:cNvSpPr txBox="1"/>
          <p:nvPr/>
        </p:nvSpPr>
        <p:spPr>
          <a:xfrm>
            <a:off x="7059504" y="6492873"/>
            <a:ext cx="193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DJI,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Wingtra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9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07D67F8-04E6-5D41-A9D8-B9F12370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736" y="1866246"/>
            <a:ext cx="6304213" cy="332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100A5-B2B0-8F45-B5C2-00B8107603B5}"/>
              </a:ext>
            </a:extLst>
          </p:cNvPr>
          <p:cNvSpPr txBox="1"/>
          <p:nvPr/>
        </p:nvSpPr>
        <p:spPr>
          <a:xfrm>
            <a:off x="1955733" y="5691270"/>
            <a:ext cx="284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most of the action is: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48C5DAA5-5442-1844-B76F-76A5656614A6}"/>
              </a:ext>
            </a:extLst>
          </p:cNvPr>
          <p:cNvSpPr/>
          <p:nvPr/>
        </p:nvSpPr>
        <p:spPr>
          <a:xfrm rot="16200000">
            <a:off x="3155326" y="3133331"/>
            <a:ext cx="201667" cy="4512001"/>
          </a:xfrm>
          <a:prstGeom prst="leftBracket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75C19B-0825-7345-9D5F-CCE809CB1123}"/>
              </a:ext>
            </a:extLst>
          </p:cNvPr>
          <p:cNvGrpSpPr/>
          <p:nvPr/>
        </p:nvGrpSpPr>
        <p:grpSpPr>
          <a:xfrm>
            <a:off x="1000159" y="3364605"/>
            <a:ext cx="6727165" cy="1825580"/>
            <a:chOff x="1000159" y="3364605"/>
            <a:chExt cx="6727165" cy="1825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DA572E-90B9-0E46-BDB2-F0C02AFA0537}"/>
                </a:ext>
              </a:extLst>
            </p:cNvPr>
            <p:cNvSpPr/>
            <p:nvPr/>
          </p:nvSpPr>
          <p:spPr>
            <a:xfrm>
              <a:off x="1000159" y="3528215"/>
              <a:ext cx="6727165" cy="16619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AD744B-5D2B-CA48-AD60-8B0720857E63}"/>
                </a:ext>
              </a:extLst>
            </p:cNvPr>
            <p:cNvSpPr/>
            <p:nvPr/>
          </p:nvSpPr>
          <p:spPr>
            <a:xfrm>
              <a:off x="3564178" y="3364605"/>
              <a:ext cx="2479283" cy="389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7BD5C9-A795-A245-9696-0C16F6A79A58}"/>
              </a:ext>
            </a:extLst>
          </p:cNvPr>
          <p:cNvSpPr txBox="1"/>
          <p:nvPr/>
        </p:nvSpPr>
        <p:spPr>
          <a:xfrm>
            <a:off x="7501949" y="6492874"/>
            <a:ext cx="1469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ColorMatters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2290" name="Picture 2" descr="I'm dreaming of a white Christmas…. – lisakimmorley.com">
            <a:extLst>
              <a:ext uri="{FF2B5EF4-FFF2-40B4-BE49-F238E27FC236}">
                <a16:creationId xmlns:a16="http://schemas.microsoft.com/office/drawing/2014/main" id="{0648C5F6-1AC2-2340-BB42-1E27DDFC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857" y="1365161"/>
            <a:ext cx="7184667" cy="47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7F756-9975-7542-8E56-936D352B091F}"/>
              </a:ext>
            </a:extLst>
          </p:cNvPr>
          <p:cNvSpPr txBox="1"/>
          <p:nvPr/>
        </p:nvSpPr>
        <p:spPr>
          <a:xfrm>
            <a:off x="7508300" y="6543299"/>
            <a:ext cx="151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Lisa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Kimmorly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FF7DE-5157-CE42-9BE3-36D5EB64F79A}"/>
              </a:ext>
            </a:extLst>
          </p:cNvPr>
          <p:cNvSpPr txBox="1"/>
          <p:nvPr/>
        </p:nvSpPr>
        <p:spPr>
          <a:xfrm>
            <a:off x="1275009" y="6262041"/>
            <a:ext cx="553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Visible – IR cameras: </a:t>
            </a:r>
            <a:r>
              <a:rPr lang="en-US" sz="2400" b="1" dirty="0"/>
              <a:t>Multispectral sensors</a:t>
            </a:r>
          </a:p>
        </p:txBody>
      </p:sp>
    </p:spTree>
    <p:extLst>
      <p:ext uri="{BB962C8B-B14F-4D97-AF65-F5344CB8AC3E}">
        <p14:creationId xmlns:p14="http://schemas.microsoft.com/office/powerpoint/2010/main" val="39139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A696811-E90B-D54F-ADE8-5CD0BAB5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918" y="2305318"/>
            <a:ext cx="6752163" cy="44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99D7D-6F67-B84D-9654-20A7816304AC}"/>
              </a:ext>
            </a:extLst>
          </p:cNvPr>
          <p:cNvSpPr txBox="1"/>
          <p:nvPr/>
        </p:nvSpPr>
        <p:spPr>
          <a:xfrm>
            <a:off x="1339403" y="1655922"/>
            <a:ext cx="613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Active sensors</a:t>
            </a:r>
            <a:r>
              <a:rPr lang="en-US" sz="2400" dirty="0"/>
              <a:t>: LiDAR, Synthetic Aperture Radar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DD43F-4609-7F43-BA71-D23C11606A9E}"/>
              </a:ext>
            </a:extLst>
          </p:cNvPr>
          <p:cNvSpPr txBox="1"/>
          <p:nvPr/>
        </p:nvSpPr>
        <p:spPr>
          <a:xfrm>
            <a:off x="7729918" y="6502175"/>
            <a:ext cx="121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PBOnline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0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1A74-41C1-B64C-9101-9C95542A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fundamentals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69B8C88-7B7E-9D48-A224-B1F893C5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4623" y="2782553"/>
            <a:ext cx="5417177" cy="30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DB84C-B435-FF44-948B-DF4908A32442}"/>
              </a:ext>
            </a:extLst>
          </p:cNvPr>
          <p:cNvSpPr txBox="1"/>
          <p:nvPr/>
        </p:nvSpPr>
        <p:spPr>
          <a:xfrm>
            <a:off x="991674" y="1931683"/>
            <a:ext cx="652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Structure-from-Motion</a:t>
            </a:r>
            <a:r>
              <a:rPr lang="en-US" dirty="0"/>
              <a:t> – reconstructing 3D scenes from 2d images.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72789-5077-0344-8B83-1FFC6691687F}"/>
              </a:ext>
            </a:extLst>
          </p:cNvPr>
          <p:cNvSpPr txBox="1"/>
          <p:nvPr/>
        </p:nvSpPr>
        <p:spPr>
          <a:xfrm>
            <a:off x="7518461" y="6510167"/>
            <a:ext cx="1324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Hypraptive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fundamentals: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BE7392-09B9-B247-ABCB-8E174939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810" y="2216944"/>
            <a:ext cx="6658379" cy="42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72D27-C299-054B-B53B-A99FDFC48A1E}"/>
              </a:ext>
            </a:extLst>
          </p:cNvPr>
          <p:cNvSpPr txBox="1"/>
          <p:nvPr/>
        </p:nvSpPr>
        <p:spPr>
          <a:xfrm>
            <a:off x="1146220" y="1847612"/>
            <a:ext cx="63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Orthorectification</a:t>
            </a:r>
            <a:r>
              <a:rPr lang="en-US" dirty="0"/>
              <a:t> – “undistorting” photos to get a top-down view</a:t>
            </a:r>
          </a:p>
        </p:txBody>
      </p:sp>
    </p:spTree>
    <p:extLst>
      <p:ext uri="{BB962C8B-B14F-4D97-AF65-F5344CB8AC3E}">
        <p14:creationId xmlns:p14="http://schemas.microsoft.com/office/powerpoint/2010/main" val="20932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regulation fundamentals: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8"/>
            <a:ext cx="8425198" cy="4351338"/>
          </a:xfrm>
        </p:spPr>
        <p:txBody>
          <a:bodyPr/>
          <a:lstStyle/>
          <a:p>
            <a:r>
              <a:rPr lang="en-US" dirty="0"/>
              <a:t>Airspace regulated by The Man (the FAA in the USA).</a:t>
            </a:r>
          </a:p>
          <a:p>
            <a:r>
              <a:rPr lang="en-US" dirty="0"/>
              <a:t>Flying for research is considered </a:t>
            </a:r>
            <a:r>
              <a:rPr lang="en-US" b="1" dirty="0"/>
              <a:t>commercial use </a:t>
            </a:r>
            <a:r>
              <a:rPr lang="en-US" dirty="0"/>
              <a:t>and requires remote pilot certification.</a:t>
            </a:r>
          </a:p>
          <a:p>
            <a:r>
              <a:rPr lang="en-US" dirty="0"/>
              <a:t>Flights are restricted to certain conditions.</a:t>
            </a:r>
          </a:p>
          <a:p>
            <a:endParaRPr lang="en-US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456EBC7-49DA-5140-B7D9-E1EAE60C5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793"/>
          <a:stretch/>
        </p:blipFill>
        <p:spPr bwMode="auto">
          <a:xfrm>
            <a:off x="1143914" y="3479942"/>
            <a:ext cx="4494726" cy="279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8E53C-C8E1-C148-9C32-ED2DA9196E56}"/>
              </a:ext>
            </a:extLst>
          </p:cNvPr>
          <p:cNvSpPr txBox="1"/>
          <p:nvPr/>
        </p:nvSpPr>
        <p:spPr>
          <a:xfrm>
            <a:off x="7420254" y="6492874"/>
            <a:ext cx="150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NoFilmSchool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F9930-2531-7045-A743-7686CD926DC6}"/>
              </a:ext>
            </a:extLst>
          </p:cNvPr>
          <p:cNvSpPr txBox="1"/>
          <p:nvPr/>
        </p:nvSpPr>
        <p:spPr>
          <a:xfrm>
            <a:off x="6032310" y="4757849"/>
            <a:ext cx="2359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FAA Part 107</a:t>
            </a:r>
          </a:p>
        </p:txBody>
      </p:sp>
    </p:spTree>
    <p:extLst>
      <p:ext uri="{BB962C8B-B14F-4D97-AF65-F5344CB8AC3E}">
        <p14:creationId xmlns:p14="http://schemas.microsoft.com/office/powerpoint/2010/main" val="16968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2748537"/>
            <a:ext cx="3541486" cy="81152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7152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47963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2" y="3489565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6116"/>
          </a:xfrm>
        </p:spPr>
        <p:txBody>
          <a:bodyPr/>
          <a:lstStyle/>
          <a:p>
            <a:r>
              <a:rPr lang="en-US" dirty="0"/>
              <a:t>What new tech is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05" y="1838462"/>
            <a:ext cx="4844102" cy="2241408"/>
          </a:xfrm>
        </p:spPr>
        <p:txBody>
          <a:bodyPr/>
          <a:lstStyle/>
          <a:p>
            <a:pPr lvl="1"/>
            <a:r>
              <a:rPr lang="en-US" dirty="0"/>
              <a:t>Hybrid fixed wing designs.</a:t>
            </a:r>
          </a:p>
          <a:p>
            <a:pPr lvl="1"/>
            <a:r>
              <a:rPr lang="en-US" dirty="0"/>
              <a:t>Integrated sensor packages.</a:t>
            </a:r>
          </a:p>
          <a:p>
            <a:pPr lvl="1"/>
            <a:r>
              <a:rPr lang="en-US" dirty="0"/>
              <a:t>Cheap(er) high-precision GPS.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D759D-5871-BC46-B390-131CB644D04D}"/>
              </a:ext>
            </a:extLst>
          </p:cNvPr>
          <p:cNvSpPr txBox="1"/>
          <p:nvPr/>
        </p:nvSpPr>
        <p:spPr>
          <a:xfrm>
            <a:off x="1702079" y="6308208"/>
            <a:ext cx="573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Companies to watch: </a:t>
            </a:r>
            <a:r>
              <a:rPr lang="en-US" dirty="0" err="1"/>
              <a:t>SkyFish</a:t>
            </a:r>
            <a:r>
              <a:rPr lang="en-US" dirty="0"/>
              <a:t>, Black Swift, Vantage Robotics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326D0-50C0-7D48-99E6-22B29FC1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076" y="1551967"/>
            <a:ext cx="3681150" cy="1953263"/>
          </a:xfrm>
          <a:prstGeom prst="rect">
            <a:avLst/>
          </a:prstGeom>
        </p:spPr>
      </p:pic>
      <p:pic>
        <p:nvPicPr>
          <p:cNvPr id="31746" name="Picture 2" descr="Buy DJI Mavic 2 Enterprise Advanced today at DroneNerds DJIM2EA">
            <a:extLst>
              <a:ext uri="{FF2B5EF4-FFF2-40B4-BE49-F238E27FC236}">
                <a16:creationId xmlns:a16="http://schemas.microsoft.com/office/drawing/2014/main" id="{BE065985-DD76-1648-A23C-9B4985067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569" y="3575810"/>
            <a:ext cx="3751453" cy="25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Zenmuse L1 - Lidar + RGB Surveying Solution - DJI">
            <a:extLst>
              <a:ext uri="{FF2B5EF4-FFF2-40B4-BE49-F238E27FC236}">
                <a16:creationId xmlns:a16="http://schemas.microsoft.com/office/drawing/2014/main" id="{82913BA5-5D89-DF4E-910C-2E811588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651" y="3709725"/>
            <a:ext cx="2580338" cy="25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235BF9EB-673E-F449-94A2-A6054D6D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171" y="4124861"/>
            <a:ext cx="2033516" cy="17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EDBEF9-CD4A-2541-8E2C-3E21E1A2FCD0}"/>
              </a:ext>
            </a:extLst>
          </p:cNvPr>
          <p:cNvSpPr/>
          <p:nvPr/>
        </p:nvSpPr>
        <p:spPr>
          <a:xfrm>
            <a:off x="4874976" y="1447509"/>
            <a:ext cx="3943350" cy="212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6116"/>
          </a:xfrm>
        </p:spPr>
        <p:txBody>
          <a:bodyPr/>
          <a:lstStyle/>
          <a:p>
            <a:r>
              <a:rPr lang="en-US" dirty="0"/>
              <a:t>What new tech is coming?</a:t>
            </a:r>
          </a:p>
        </p:txBody>
      </p:sp>
      <p:pic>
        <p:nvPicPr>
          <p:cNvPr id="31748" name="Picture 4" descr="Zenmuse L1 - Lidar + RGB Surveying Solution - DJI">
            <a:extLst>
              <a:ext uri="{FF2B5EF4-FFF2-40B4-BE49-F238E27FC236}">
                <a16:creationId xmlns:a16="http://schemas.microsoft.com/office/drawing/2014/main" id="{82913BA5-5D89-DF4E-910C-2E811588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651" y="3709725"/>
            <a:ext cx="2580338" cy="25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235BF9EB-673E-F449-94A2-A6054D6D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171" y="4124861"/>
            <a:ext cx="2033516" cy="17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43916DE2-5F96-1746-8FEE-3C3172C2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5794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C699C0-CA1C-794C-950D-4D0AD1E90CF1}"/>
              </a:ext>
            </a:extLst>
          </p:cNvPr>
          <p:cNvGrpSpPr/>
          <p:nvPr/>
        </p:nvGrpSpPr>
        <p:grpSpPr>
          <a:xfrm>
            <a:off x="1774209" y="3220873"/>
            <a:ext cx="5072442" cy="1473957"/>
            <a:chOff x="1774209" y="3220873"/>
            <a:chExt cx="5072442" cy="147395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43172-810E-ED4B-8B26-63586F86F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209" y="3220873"/>
              <a:ext cx="5072442" cy="147395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43D01A-84A9-CF4E-B44A-D512D5AB0176}"/>
                </a:ext>
              </a:extLst>
            </p:cNvPr>
            <p:cNvSpPr txBox="1"/>
            <p:nvPr/>
          </p:nvSpPr>
          <p:spPr>
            <a:xfrm>
              <a:off x="5477934" y="4124861"/>
              <a:ext cx="1092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6% /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regs are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6"/>
            <a:ext cx="7886700" cy="753802"/>
          </a:xfrm>
        </p:spPr>
        <p:txBody>
          <a:bodyPr/>
          <a:lstStyle/>
          <a:p>
            <a:pPr lvl="1"/>
            <a:r>
              <a:rPr lang="en-US" dirty="0"/>
              <a:t>December 2020 New FAA rules - Remote Identification, Operations Over People</a:t>
            </a:r>
          </a:p>
          <a:p>
            <a:pPr lvl="1"/>
            <a:endParaRPr lang="en-US" dirty="0"/>
          </a:p>
        </p:txBody>
      </p:sp>
      <p:pic>
        <p:nvPicPr>
          <p:cNvPr id="32770" name="Picture 2" descr="FAA remote ID rules">
            <a:extLst>
              <a:ext uri="{FF2B5EF4-FFF2-40B4-BE49-F238E27FC236}">
                <a16:creationId xmlns:a16="http://schemas.microsoft.com/office/drawing/2014/main" id="{84D18BFB-C134-BE48-9CD7-3AEF7614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479" y="2846619"/>
            <a:ext cx="7973039" cy="244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7B0C4-63EB-B945-86C7-BC7C6EFFC214}"/>
              </a:ext>
            </a:extLst>
          </p:cNvPr>
          <p:cNvSpPr txBox="1"/>
          <p:nvPr/>
        </p:nvSpPr>
        <p:spPr>
          <a:xfrm>
            <a:off x="1631451" y="6182434"/>
            <a:ext cx="588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RemoteID</a:t>
            </a:r>
            <a:r>
              <a:rPr lang="en-US" b="1" dirty="0"/>
              <a:t> requirements come into effect on June 16</a:t>
            </a:r>
            <a:r>
              <a:rPr lang="en-US" b="1" baseline="30000" dirty="0"/>
              <a:t>th</a:t>
            </a:r>
            <a:r>
              <a:rPr lang="en-US" b="1" dirty="0"/>
              <a:t>, 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57F7B7-B45C-C743-9E58-C08D0E17A09E}"/>
              </a:ext>
            </a:extLst>
          </p:cNvPr>
          <p:cNvSpPr/>
          <p:nvPr/>
        </p:nvSpPr>
        <p:spPr>
          <a:xfrm>
            <a:off x="4449171" y="2581438"/>
            <a:ext cx="4314423" cy="2978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2749F4-C80A-9144-8492-9F470714D1F3}"/>
              </a:ext>
            </a:extLst>
          </p:cNvPr>
          <p:cNvSpPr/>
          <p:nvPr/>
        </p:nvSpPr>
        <p:spPr>
          <a:xfrm>
            <a:off x="628650" y="2581438"/>
            <a:ext cx="4314423" cy="2978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regs are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6"/>
            <a:ext cx="7886700" cy="753802"/>
          </a:xfrm>
        </p:spPr>
        <p:txBody>
          <a:bodyPr/>
          <a:lstStyle/>
          <a:p>
            <a:pPr lvl="1"/>
            <a:r>
              <a:rPr lang="en-US" dirty="0"/>
              <a:t>Restrictions on US </a:t>
            </a:r>
            <a:r>
              <a:rPr lang="en-US" u="sng" dirty="0"/>
              <a:t>export</a:t>
            </a:r>
            <a:r>
              <a:rPr lang="en-US" dirty="0"/>
              <a:t> to Chinese drone companies.</a:t>
            </a:r>
          </a:p>
          <a:p>
            <a:pPr lvl="1"/>
            <a:endParaRPr lang="en-US" dirty="0"/>
          </a:p>
        </p:txBody>
      </p:sp>
      <p:pic>
        <p:nvPicPr>
          <p:cNvPr id="36866" name="Picture 2" descr="United States Department of Commerce - Wikipedia">
            <a:extLst>
              <a:ext uri="{FF2B5EF4-FFF2-40B4-BE49-F238E27FC236}">
                <a16:creationId xmlns:a16="http://schemas.microsoft.com/office/drawing/2014/main" id="{1B722D33-B3F0-AE42-B9D1-6F36A942C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3944" y="2451790"/>
            <a:ext cx="2405418" cy="24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05D39-3AC3-9040-BF3B-AF358E808E8D}"/>
              </a:ext>
            </a:extLst>
          </p:cNvPr>
          <p:cNvSpPr/>
          <p:nvPr/>
        </p:nvSpPr>
        <p:spPr>
          <a:xfrm>
            <a:off x="481084" y="5172501"/>
            <a:ext cx="4090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“pose a significant risk of being or becoming involved in activities contrary to the national security or foreign policy interests of the United States.”</a:t>
            </a:r>
            <a:endParaRPr lang="en-US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1BBE7A98-D279-9748-88D7-C275428F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792" y="2939508"/>
            <a:ext cx="19177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7152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39658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2" y="4288594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8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272524" y="1566653"/>
            <a:ext cx="4598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Insufficient image overlap</a:t>
            </a:r>
          </a:p>
        </p:txBody>
      </p:sp>
      <p:pic>
        <p:nvPicPr>
          <p:cNvPr id="19458" name="Picture 2" descr="Making Successful Drone Maps. Photogrammetry is more art than science | by  DroneDeploy | DroneDeploy's Blog | Medium">
            <a:extLst>
              <a:ext uri="{FF2B5EF4-FFF2-40B4-BE49-F238E27FC236}">
                <a16:creationId xmlns:a16="http://schemas.microsoft.com/office/drawing/2014/main" id="{D002BDDA-9DA4-6E4E-8A2C-BB24492DB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878" y="2516306"/>
            <a:ext cx="3736564" cy="336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mote Sensing | Free Full-Text | UAV Photogrammetry of Forests as a  Vulnerable Process. A Sensitivity Analysis for a Structure from Motion  RGB-Image Pipeline | HTML">
            <a:extLst>
              <a:ext uri="{FF2B5EF4-FFF2-40B4-BE49-F238E27FC236}">
                <a16:creationId xmlns:a16="http://schemas.microsoft.com/office/drawing/2014/main" id="{CA8DCCCF-F924-E642-AA50-B6B4F971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2442" y="2702613"/>
            <a:ext cx="4797488" cy="277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17A3B-4418-F044-8623-6FBB9148CD19}"/>
              </a:ext>
            </a:extLst>
          </p:cNvPr>
          <p:cNvSpPr txBox="1"/>
          <p:nvPr/>
        </p:nvSpPr>
        <p:spPr>
          <a:xfrm>
            <a:off x="7394496" y="6492874"/>
            <a:ext cx="15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Frey et al 2018</a:t>
            </a:r>
          </a:p>
        </p:txBody>
      </p:sp>
    </p:spTree>
    <p:extLst>
      <p:ext uri="{BB962C8B-B14F-4D97-AF65-F5344CB8AC3E}">
        <p14:creationId xmlns:p14="http://schemas.microsoft.com/office/powerpoint/2010/main" val="9604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272524" y="1566653"/>
            <a:ext cx="4233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Terrain following failure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17A3B-4418-F044-8623-6FBB9148CD19}"/>
              </a:ext>
            </a:extLst>
          </p:cNvPr>
          <p:cNvSpPr txBox="1"/>
          <p:nvPr/>
        </p:nvSpPr>
        <p:spPr>
          <a:xfrm>
            <a:off x="7467438" y="6492874"/>
            <a:ext cx="154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Propeller Aero</a:t>
            </a:r>
          </a:p>
        </p:txBody>
      </p:sp>
      <p:pic>
        <p:nvPicPr>
          <p:cNvPr id="21506" name="Picture 2" descr="How Do Drones Collect Quality Data? Elevation &amp; Bare Earth">
            <a:extLst>
              <a:ext uri="{FF2B5EF4-FFF2-40B4-BE49-F238E27FC236}">
                <a16:creationId xmlns:a16="http://schemas.microsoft.com/office/drawing/2014/main" id="{7D00A99A-4C32-0749-9CE1-606C2D797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803" y="2538574"/>
            <a:ext cx="7656394" cy="297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0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097128" y="1523756"/>
            <a:ext cx="462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Low battery safety margin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9B441-A530-F34A-B6E1-7C6A02B1252E}"/>
              </a:ext>
            </a:extLst>
          </p:cNvPr>
          <p:cNvSpPr txBox="1"/>
          <p:nvPr/>
        </p:nvSpPr>
        <p:spPr>
          <a:xfrm>
            <a:off x="7577033" y="6534599"/>
            <a:ext cx="15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Aerospaceweb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578" name="Picture 2" descr="Changes in atmospheric properties with altitude">
            <a:extLst>
              <a:ext uri="{FF2B5EF4-FFF2-40B4-BE49-F238E27FC236}">
                <a16:creationId xmlns:a16="http://schemas.microsoft.com/office/drawing/2014/main" id="{1E350EE8-3798-EA4B-86EF-1CE043D0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5415" y="2289657"/>
            <a:ext cx="4622547" cy="42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80BB7-5F29-9945-A260-98B0FDB80883}"/>
              </a:ext>
            </a:extLst>
          </p:cNvPr>
          <p:cNvSpPr txBox="1"/>
          <p:nvPr/>
        </p:nvSpPr>
        <p:spPr>
          <a:xfrm>
            <a:off x="326038" y="2678094"/>
            <a:ext cx="379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Mavic 2 sea level flight time: </a:t>
            </a:r>
          </a:p>
          <a:p>
            <a:pPr algn="ctr"/>
            <a:r>
              <a:rPr lang="en-US" sz="2400" dirty="0"/>
              <a:t>35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1C157-3220-2546-8CC5-D35FC4E36524}"/>
              </a:ext>
            </a:extLst>
          </p:cNvPr>
          <p:cNvSpPr txBox="1"/>
          <p:nvPr/>
        </p:nvSpPr>
        <p:spPr>
          <a:xfrm>
            <a:off x="825214" y="3759999"/>
            <a:ext cx="2801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flight time at 3000m:</a:t>
            </a:r>
          </a:p>
          <a:p>
            <a:pPr algn="ctr"/>
            <a:r>
              <a:rPr lang="en-US" sz="2400" dirty="0"/>
              <a:t> ~22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73A65-C7AF-0A46-9A6A-C7B969B24436}"/>
              </a:ext>
            </a:extLst>
          </p:cNvPr>
          <p:cNvSpPr txBox="1"/>
          <p:nvPr/>
        </p:nvSpPr>
        <p:spPr>
          <a:xfrm>
            <a:off x="949493" y="4866869"/>
            <a:ext cx="2788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flight time at 3000m </a:t>
            </a:r>
          </a:p>
          <a:p>
            <a:pPr algn="ctr"/>
            <a:r>
              <a:rPr lang="en-US" sz="2400" dirty="0"/>
              <a:t>with IR camera:</a:t>
            </a:r>
          </a:p>
          <a:p>
            <a:pPr algn="ctr"/>
            <a:r>
              <a:rPr lang="en-US" sz="2400" dirty="0"/>
              <a:t> ~18 minutes</a:t>
            </a:r>
          </a:p>
        </p:txBody>
      </p:sp>
    </p:spTree>
    <p:extLst>
      <p:ext uri="{BB962C8B-B14F-4D97-AF65-F5344CB8AC3E}">
        <p14:creationId xmlns:p14="http://schemas.microsoft.com/office/powerpoint/2010/main" val="1815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1413827" y="1690689"/>
            <a:ext cx="6316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Wires, trees, and other obstructions</a:t>
            </a:r>
          </a:p>
        </p:txBody>
      </p:sp>
      <p:pic>
        <p:nvPicPr>
          <p:cNvPr id="22530" name="Picture 2" descr="r/drones - Got my new DJI Mavic Mini stuck in a tree. Any suggestions?">
            <a:extLst>
              <a:ext uri="{FF2B5EF4-FFF2-40B4-BE49-F238E27FC236}">
                <a16:creationId xmlns:a16="http://schemas.microsoft.com/office/drawing/2014/main" id="{7B7A9E88-7630-3041-A0B8-D6F31A5D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6406" y="2598438"/>
            <a:ext cx="6349265" cy="35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9B441-A530-F34A-B6E1-7C6A02B1252E}"/>
              </a:ext>
            </a:extLst>
          </p:cNvPr>
          <p:cNvSpPr txBox="1"/>
          <p:nvPr/>
        </p:nvSpPr>
        <p:spPr>
          <a:xfrm>
            <a:off x="7976593" y="6550829"/>
            <a:ext cx="104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Reddit</a:t>
            </a:r>
          </a:p>
        </p:txBody>
      </p:sp>
    </p:spTree>
    <p:extLst>
      <p:ext uri="{BB962C8B-B14F-4D97-AF65-F5344CB8AC3E}">
        <p14:creationId xmlns:p14="http://schemas.microsoft.com/office/powerpoint/2010/main" val="86746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3391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33158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7435-2E1A-CE48-BD0D-F7DC6E61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planning pitfalls.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56F3-2514-DA4C-8550-988243BBB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flights for &gt;75% overlap (&gt;80% for forests or complex topography).</a:t>
            </a:r>
          </a:p>
          <a:p>
            <a:r>
              <a:rPr lang="en-US" dirty="0"/>
              <a:t>Plan flights that follow terrain if elevation changes are greater than ~10% of flight height.</a:t>
            </a:r>
          </a:p>
          <a:p>
            <a:r>
              <a:rPr lang="en-US" dirty="0"/>
              <a:t>Scout sites for obstruction and line-of-sight before planning.</a:t>
            </a:r>
          </a:p>
          <a:p>
            <a:r>
              <a:rPr lang="en-US" dirty="0"/>
              <a:t>Plan flights for &lt;2/3 of battery life (less for repeat flights).</a:t>
            </a:r>
          </a:p>
        </p:txBody>
      </p:sp>
    </p:spTree>
    <p:extLst>
      <p:ext uri="{BB962C8B-B14F-4D97-AF65-F5344CB8AC3E}">
        <p14:creationId xmlns:p14="http://schemas.microsoft.com/office/powerpoint/2010/main" val="20254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rimble Catalyst - NEI - NEI">
            <a:extLst>
              <a:ext uri="{FF2B5EF4-FFF2-40B4-BE49-F238E27FC236}">
                <a16:creationId xmlns:a16="http://schemas.microsoft.com/office/drawing/2014/main" id="{111200FA-B778-E64D-9A8C-16512EFB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657" y="5074323"/>
            <a:ext cx="2702257" cy="178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492913" y="1458894"/>
            <a:ext cx="3629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Poor ground-control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0350A6A-2562-2444-BE32-4EE02582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914" y="2168573"/>
            <a:ext cx="5239961" cy="294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how us your Ground Control Point targets - Share your experience - Getting  started - Community Forum">
            <a:extLst>
              <a:ext uri="{FF2B5EF4-FFF2-40B4-BE49-F238E27FC236}">
                <a16:creationId xmlns:a16="http://schemas.microsoft.com/office/drawing/2014/main" id="{A3181402-C257-3141-ABB4-96DEDFEC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91" y="2415562"/>
            <a:ext cx="1991316" cy="20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13F57-E751-B34E-A50A-851274888B88}"/>
              </a:ext>
            </a:extLst>
          </p:cNvPr>
          <p:cNvSpPr txBox="1"/>
          <p:nvPr/>
        </p:nvSpPr>
        <p:spPr>
          <a:xfrm>
            <a:off x="5189427" y="6492873"/>
            <a:ext cx="3740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Trimble, Aerial Services, Tonkin &amp;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Midgeley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</p:txBody>
      </p:sp>
      <p:pic>
        <p:nvPicPr>
          <p:cNvPr id="25608" name="Picture 8" descr="Remotesensing 08 00786 g004">
            <a:extLst>
              <a:ext uri="{FF2B5EF4-FFF2-40B4-BE49-F238E27FC236}">
                <a16:creationId xmlns:a16="http://schemas.microsoft.com/office/drawing/2014/main" id="{E57F8E68-A97F-424E-8111-D099E1C1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618" y="2168573"/>
            <a:ext cx="3477296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3186511" y="1495904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Bad illumination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C4E3A-3DCD-9B4D-994E-7733160791F9}"/>
              </a:ext>
            </a:extLst>
          </p:cNvPr>
          <p:cNvSpPr txBox="1"/>
          <p:nvPr/>
        </p:nvSpPr>
        <p:spPr>
          <a:xfrm>
            <a:off x="968991" y="2661314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Partly cloudy skies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4299B-A79D-704F-8AB5-D07BF894E675}"/>
              </a:ext>
            </a:extLst>
          </p:cNvPr>
          <p:cNvSpPr txBox="1"/>
          <p:nvPr/>
        </p:nvSpPr>
        <p:spPr>
          <a:xfrm>
            <a:off x="6856193" y="266215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sun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476C-2213-1A4F-9AA3-A903609043D7}"/>
              </a:ext>
            </a:extLst>
          </p:cNvPr>
          <p:cNvSpPr txBox="1"/>
          <p:nvPr/>
        </p:nvSpPr>
        <p:spPr>
          <a:xfrm>
            <a:off x="4037247" y="263984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sun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F9214-2247-A34F-A7C2-52FD2B4704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545759"/>
            <a:ext cx="2557861" cy="246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4AD46-E00A-D24B-B77D-8292214EB9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301" y="3545758"/>
            <a:ext cx="2349361" cy="246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374D9-8FC2-AD40-86A3-D56ADBAF55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453" y="3545758"/>
            <a:ext cx="2463125" cy="24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896214" y="1494385"/>
            <a:ext cx="352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Camera settings fail</a:t>
            </a:r>
          </a:p>
        </p:txBody>
      </p:sp>
      <p:pic>
        <p:nvPicPr>
          <p:cNvPr id="27650" name="Picture 2" descr="Histograms in Image Processing with skimage-Python | by Mathanraj Sharma |  Towards Data Science">
            <a:extLst>
              <a:ext uri="{FF2B5EF4-FFF2-40B4-BE49-F238E27FC236}">
                <a16:creationId xmlns:a16="http://schemas.microsoft.com/office/drawing/2014/main" id="{62A99CC0-8E97-8549-8F2F-C871A6C5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56" y="2493229"/>
            <a:ext cx="4399437" cy="329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3C784-E249-B344-BDDB-8DD373776144}"/>
              </a:ext>
            </a:extLst>
          </p:cNvPr>
          <p:cNvSpPr txBox="1"/>
          <p:nvPr/>
        </p:nvSpPr>
        <p:spPr>
          <a:xfrm>
            <a:off x="6550730" y="6492873"/>
            <a:ext cx="259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Mathanraj Sharma, </a:t>
            </a:r>
            <a:r>
              <a:rPr lang="en-US" sz="1200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KoeppiK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B9FBD02B-6AEF-CF41-AB0B-7BC5A4663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4510" y="2780244"/>
            <a:ext cx="2866033" cy="273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3230639" y="1359427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Operator error</a:t>
            </a:r>
          </a:p>
        </p:txBody>
      </p:sp>
      <p:pic>
        <p:nvPicPr>
          <p:cNvPr id="30722" name="Picture 2" descr="Eskom control room.... : southafrica">
            <a:extLst>
              <a:ext uri="{FF2B5EF4-FFF2-40B4-BE49-F238E27FC236}">
                <a16:creationId xmlns:a16="http://schemas.microsoft.com/office/drawing/2014/main" id="{43DC762A-380C-B142-A944-3D6F20DF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529673"/>
            <a:ext cx="5116664" cy="38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Pre-Flight Checklist (Copter) — Copter documentation">
            <a:extLst>
              <a:ext uri="{FF2B5EF4-FFF2-40B4-BE49-F238E27FC236}">
                <a16:creationId xmlns:a16="http://schemas.microsoft.com/office/drawing/2014/main" id="{B8EC94BC-4AFA-9848-AE0B-80B7B201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0186" y="2529673"/>
            <a:ext cx="1485397" cy="38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EE689-7F61-9446-BC8F-6417BB5DD28C}"/>
              </a:ext>
            </a:extLst>
          </p:cNvPr>
          <p:cNvSpPr txBox="1"/>
          <p:nvPr/>
        </p:nvSpPr>
        <p:spPr>
          <a:xfrm>
            <a:off x="7334818" y="6492873"/>
            <a:ext cx="236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Fox,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ArduPilot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5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Avoid execution pitfalls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48871-6743-7646-878C-08144AD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7-10 ground-control points per mission, geolocated to &lt;30 cm accuracy, visible in imagery.</a:t>
            </a:r>
          </a:p>
          <a:p>
            <a:r>
              <a:rPr lang="en-US" dirty="0"/>
              <a:t>Avoid partly cloudy conditions, within 2 hours of solar noon.</a:t>
            </a:r>
          </a:p>
          <a:p>
            <a:r>
              <a:rPr lang="en-US" dirty="0"/>
              <a:t>Avoid 30-minutes of solar noon in summer.</a:t>
            </a:r>
          </a:p>
          <a:p>
            <a:r>
              <a:rPr lang="en-US" dirty="0"/>
              <a:t>Test and check camera settings before flight.</a:t>
            </a:r>
          </a:p>
          <a:p>
            <a:r>
              <a:rPr lang="en-US" dirty="0"/>
              <a:t>Checklists, checklists, checklists…</a:t>
            </a:r>
          </a:p>
        </p:txBody>
      </p:sp>
    </p:spTree>
    <p:extLst>
      <p:ext uri="{BB962C8B-B14F-4D97-AF65-F5344CB8AC3E}">
        <p14:creationId xmlns:p14="http://schemas.microsoft.com/office/powerpoint/2010/main" val="31586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00A7-0B31-FB46-A339-3DE3B2F1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want to do this myself?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4FE45-0B64-054E-81B7-2CE9ED134712}"/>
              </a:ext>
            </a:extLst>
          </p:cNvPr>
          <p:cNvSpPr txBox="1"/>
          <p:nvPr/>
        </p:nvSpPr>
        <p:spPr>
          <a:xfrm>
            <a:off x="327299" y="4496160"/>
            <a:ext cx="4625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“Freemium” model, limited gratis missions for RMBL scientists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 coming in February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missions for a fee.</a:t>
            </a:r>
          </a:p>
        </p:txBody>
      </p:sp>
      <p:pic>
        <p:nvPicPr>
          <p:cNvPr id="39938" name="Picture 2" descr="Rocky Mountain Biological Laboratory">
            <a:extLst>
              <a:ext uri="{FF2B5EF4-FFF2-40B4-BE49-F238E27FC236}">
                <a16:creationId xmlns:a16="http://schemas.microsoft.com/office/drawing/2014/main" id="{4E0363D8-1D84-8B48-8D66-E36CAE72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7414" y="1816100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0E6BB-47AF-2E42-868A-06A279A8177D}"/>
              </a:ext>
            </a:extLst>
          </p:cNvPr>
          <p:cNvSpPr txBox="1"/>
          <p:nvPr/>
        </p:nvSpPr>
        <p:spPr>
          <a:xfrm>
            <a:off x="1013814" y="3891346"/>
            <a:ext cx="2814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2021 Drone Services: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0A81F-440A-364D-8334-B0B09F243DE5}"/>
              </a:ext>
            </a:extLst>
          </p:cNvPr>
          <p:cNvSpPr txBox="1"/>
          <p:nvPr/>
        </p:nvSpPr>
        <p:spPr>
          <a:xfrm>
            <a:off x="6226076" y="3891346"/>
            <a:ext cx="134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Platform:</a:t>
            </a:r>
          </a:p>
        </p:txBody>
      </p:sp>
      <p:pic>
        <p:nvPicPr>
          <p:cNvPr id="39940" name="Picture 4" descr="DJI M300 RTK Multispectral Kit">
            <a:extLst>
              <a:ext uri="{FF2B5EF4-FFF2-40B4-BE49-F238E27FC236}">
                <a16:creationId xmlns:a16="http://schemas.microsoft.com/office/drawing/2014/main" id="{0A70DA95-C83E-9344-B188-EC95A0E9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1281" y="1690689"/>
            <a:ext cx="2844516" cy="20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D20D6-142E-3246-850C-30B5E32994A1}"/>
              </a:ext>
            </a:extLst>
          </p:cNvPr>
          <p:cNvSpPr txBox="1"/>
          <p:nvPr/>
        </p:nvSpPr>
        <p:spPr>
          <a:xfrm>
            <a:off x="5292012" y="4496160"/>
            <a:ext cx="350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DJI m300 RTK* </a:t>
            </a:r>
            <a:r>
              <a:rPr lang="en-US" sz="2400" dirty="0" err="1"/>
              <a:t>Micasense</a:t>
            </a:r>
            <a:r>
              <a:rPr lang="en-US" sz="2400" dirty="0"/>
              <a:t> </a:t>
            </a:r>
            <a:r>
              <a:rPr lang="en-US" sz="2400" dirty="0" err="1"/>
              <a:t>Altum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Multispectral + thermal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011CF-4DF2-AA42-9ACD-44BAE20FCAA9}"/>
              </a:ext>
            </a:extLst>
          </p:cNvPr>
          <p:cNvSpPr txBox="1"/>
          <p:nvPr/>
        </p:nvSpPr>
        <p:spPr>
          <a:xfrm>
            <a:off x="7116559" y="6492874"/>
            <a:ext cx="184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RMBL,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MicaSense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6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354895" y="4204042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354895" y="336008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354896" y="5330603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173" y="3081792"/>
            <a:ext cx="7005865" cy="694416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Designing a UAS mission in R and Litchi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EA52-EBE2-B145-B340-53D2A08F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types:</a:t>
            </a:r>
          </a:p>
        </p:txBody>
      </p:sp>
      <p:pic>
        <p:nvPicPr>
          <p:cNvPr id="40962" name="Picture 2" descr="Pix4Dcapture - Getting Started – Support">
            <a:extLst>
              <a:ext uri="{FF2B5EF4-FFF2-40B4-BE49-F238E27FC236}">
                <a16:creationId xmlns:a16="http://schemas.microsoft.com/office/drawing/2014/main" id="{C587029A-3975-5247-8DAF-FAA7D33F4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5022" y="2125975"/>
            <a:ext cx="5151549" cy="343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6D91D-8F1F-2E47-B33C-E44F1459908C}"/>
              </a:ext>
            </a:extLst>
          </p:cNvPr>
          <p:cNvSpPr txBox="1"/>
          <p:nvPr/>
        </p:nvSpPr>
        <p:spPr>
          <a:xfrm>
            <a:off x="7920506" y="6492874"/>
            <a:ext cx="100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Pix4D</a:t>
            </a:r>
          </a:p>
        </p:txBody>
      </p:sp>
    </p:spTree>
    <p:extLst>
      <p:ext uri="{BB962C8B-B14F-4D97-AF65-F5344CB8AC3E}">
        <p14:creationId xmlns:p14="http://schemas.microsoft.com/office/powerpoint/2010/main" val="47414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53B4AF-1803-4810-9AE3-0A06052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058"/>
            <a:ext cx="7886700" cy="687060"/>
          </a:xfrm>
        </p:spPr>
        <p:txBody>
          <a:bodyPr>
            <a:normAutofit fontScale="90000"/>
          </a:bodyPr>
          <a:lstStyle/>
          <a:p>
            <a:r>
              <a:rPr lang="en-US" dirty="0"/>
              <a:t>Why Drones, Why Now?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17A52-E453-7446-BD70-4514BA5FE1B0}"/>
              </a:ext>
            </a:extLst>
          </p:cNvPr>
          <p:cNvSpPr txBox="1"/>
          <p:nvPr/>
        </p:nvSpPr>
        <p:spPr>
          <a:xfrm>
            <a:off x="3645408" y="1389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4" descr="A picture containing animal&#10;&#10;Description automatically generated">
            <a:extLst>
              <a:ext uri="{FF2B5EF4-FFF2-40B4-BE49-F238E27FC236}">
                <a16:creationId xmlns:a16="http://schemas.microsoft.com/office/drawing/2014/main" id="{85E0BCDF-F078-CE4D-BD76-B3CD2D6D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6786" y="1389888"/>
            <a:ext cx="10510786" cy="5468112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1D41C75-2BBA-6044-8BAC-72BF3BE3050E}"/>
              </a:ext>
            </a:extLst>
          </p:cNvPr>
          <p:cNvGrpSpPr/>
          <p:nvPr/>
        </p:nvGrpSpPr>
        <p:grpSpPr>
          <a:xfrm>
            <a:off x="1066558" y="1773706"/>
            <a:ext cx="6480462" cy="4710509"/>
            <a:chOff x="1066558" y="1773706"/>
            <a:chExt cx="6480462" cy="471050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272FA7F-575F-5D44-985D-DCAA94898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58" y="2282483"/>
              <a:ext cx="2100866" cy="420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8E2C8F-41F1-7F48-BE22-5C2A470C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082" y="1773706"/>
              <a:ext cx="4250028" cy="48009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ECC737-9054-B74D-8C7A-81E2BD2A8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082" y="1773706"/>
              <a:ext cx="4365938" cy="471050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EA52-EBE2-B145-B340-53D2A08F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planning software: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6D91D-8F1F-2E47-B33C-E44F1459908C}"/>
              </a:ext>
            </a:extLst>
          </p:cNvPr>
          <p:cNvSpPr txBox="1"/>
          <p:nvPr/>
        </p:nvSpPr>
        <p:spPr>
          <a:xfrm>
            <a:off x="7041216" y="6492873"/>
            <a:ext cx="2046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Litchi,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Britannica.com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3010" name="Picture 2" descr="Litchi for DJI Mavic / Phantom / Inspire / Spark">
            <a:extLst>
              <a:ext uri="{FF2B5EF4-FFF2-40B4-BE49-F238E27FC236}">
                <a16:creationId xmlns:a16="http://schemas.microsoft.com/office/drawing/2014/main" id="{606DA734-F8F5-FF41-8289-DC09BF45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692" y="25106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Lychee | fruit | Britannica">
            <a:extLst>
              <a:ext uri="{FF2B5EF4-FFF2-40B4-BE49-F238E27FC236}">
                <a16:creationId xmlns:a16="http://schemas.microsoft.com/office/drawing/2014/main" id="{03C59053-2FB6-AE47-8D9E-6DE61EF2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2806" y="2815431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34269-7524-FD44-ACA7-AEA3FDC19E93}"/>
              </a:ext>
            </a:extLst>
          </p:cNvPr>
          <p:cNvSpPr txBox="1"/>
          <p:nvPr/>
        </p:nvSpPr>
        <p:spPr>
          <a:xfrm>
            <a:off x="2285025" y="2022227"/>
            <a:ext cx="8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Litchi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B9333-E236-5948-AA62-55E0186F2760}"/>
              </a:ext>
            </a:extLst>
          </p:cNvPr>
          <p:cNvSpPr txBox="1"/>
          <p:nvPr/>
        </p:nvSpPr>
        <p:spPr>
          <a:xfrm>
            <a:off x="6003496" y="2048966"/>
            <a:ext cx="103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Lychee</a:t>
            </a:r>
          </a:p>
        </p:txBody>
      </p:sp>
    </p:spTree>
    <p:extLst>
      <p:ext uri="{BB962C8B-B14F-4D97-AF65-F5344CB8AC3E}">
        <p14:creationId xmlns:p14="http://schemas.microsoft.com/office/powerpoint/2010/main" val="13000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48A5-943E-1A40-8EBA-165C36BC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614598" cy="4394871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Petrasova</a:t>
            </a:r>
            <a:r>
              <a:rPr lang="en-US" dirty="0"/>
              <a:t>, A., </a:t>
            </a:r>
            <a:r>
              <a:rPr lang="en-US" dirty="0" err="1"/>
              <a:t>Mitasova</a:t>
            </a:r>
            <a:r>
              <a:rPr lang="en-US" dirty="0"/>
              <a:t>, H., </a:t>
            </a:r>
            <a:r>
              <a:rPr lang="en-US" dirty="0" err="1"/>
              <a:t>Petras</a:t>
            </a:r>
            <a:r>
              <a:rPr lang="en-US" dirty="0"/>
              <a:t>, V., &amp; </a:t>
            </a:r>
            <a:r>
              <a:rPr lang="en-US" dirty="0" err="1"/>
              <a:t>Jeziorska</a:t>
            </a:r>
            <a:r>
              <a:rPr lang="en-US" dirty="0"/>
              <a:t>, J. (2017). Fusion of high-resolution DEMs for water flow modeling. </a:t>
            </a:r>
            <a:r>
              <a:rPr lang="en-US" i="1" dirty="0"/>
              <a:t>Open Geospatial Data, Software and Standards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(1), 1-8.</a:t>
            </a:r>
          </a:p>
          <a:p>
            <a:endParaRPr lang="en-US" dirty="0"/>
          </a:p>
          <a:p>
            <a:r>
              <a:rPr lang="en-US" dirty="0" err="1"/>
              <a:t>Sperlich</a:t>
            </a:r>
            <a:r>
              <a:rPr lang="en-US" dirty="0"/>
              <a:t>, Maximillian, et al. "Potential of unmanned aerial vehicle based photogrammetric point clouds for automatic single tree detection." </a:t>
            </a:r>
            <a:r>
              <a:rPr lang="en-US" i="1" dirty="0" err="1"/>
              <a:t>Gemeinsame</a:t>
            </a:r>
            <a:r>
              <a:rPr lang="en-US" i="1" dirty="0"/>
              <a:t> </a:t>
            </a:r>
            <a:r>
              <a:rPr lang="en-US" i="1" dirty="0" err="1"/>
              <a:t>Tagung</a:t>
            </a:r>
            <a:r>
              <a:rPr lang="en-US" dirty="0"/>
              <a:t> (2014): 1-6.</a:t>
            </a:r>
          </a:p>
          <a:p>
            <a:endParaRPr lang="en-US" dirty="0"/>
          </a:p>
          <a:p>
            <a:r>
              <a:rPr lang="en-US" dirty="0"/>
              <a:t>Tonkin, T. N., &amp; Midgley, N. G. (2016). Ground-control networks for image based surface reconstruction: An investigation of optimum survey designs using UAV derived imagery and structure-from-motion photogrammetry.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(9), 786.</a:t>
            </a:r>
          </a:p>
          <a:p>
            <a:endParaRPr lang="en-US" dirty="0"/>
          </a:p>
          <a:p>
            <a:r>
              <a:rPr lang="en-US" dirty="0" err="1"/>
              <a:t>Tmušić</a:t>
            </a:r>
            <a:r>
              <a:rPr lang="en-US" dirty="0"/>
              <a:t>, G., </a:t>
            </a:r>
            <a:r>
              <a:rPr lang="en-US" dirty="0" err="1"/>
              <a:t>Manfreda</a:t>
            </a:r>
            <a:r>
              <a:rPr lang="en-US" dirty="0"/>
              <a:t>, S., Aasen, H., James, M. R., Gonçalves, G., Ben-</a:t>
            </a:r>
            <a:r>
              <a:rPr lang="en-US" dirty="0" err="1"/>
              <a:t>Dor</a:t>
            </a:r>
            <a:r>
              <a:rPr lang="en-US" dirty="0"/>
              <a:t>, E., ... &amp; McCabe, M. F. (2020). Current practices in UAS-based environmental monitoring.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12</a:t>
            </a:r>
            <a:r>
              <a:rPr lang="en-US" dirty="0"/>
              <a:t>(6), 1001.</a:t>
            </a:r>
          </a:p>
          <a:p>
            <a:endParaRPr lang="en-US" dirty="0"/>
          </a:p>
          <a:p>
            <a:r>
              <a:rPr lang="en-US" dirty="0"/>
              <a:t>Frey, J., Kovach, K., </a:t>
            </a:r>
            <a:r>
              <a:rPr lang="en-US" dirty="0" err="1"/>
              <a:t>Stemmler</a:t>
            </a:r>
            <a:r>
              <a:rPr lang="en-US" dirty="0"/>
              <a:t>, S., &amp; Koch, B. (2018). UAV photogrammetry of forests as a vulnerable process. A sensitivity analysis for a structure from motion RGB-image pipeline.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(6), 912.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5B8-F47B-D844-8063-68D5AF00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2D: plant health / cover / stress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432387-54C6-5F40-8D67-FE1DE61F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45" y="1690689"/>
            <a:ext cx="7504909" cy="46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6FFFE-5A0C-374F-85E5-382DC74DCB3B}"/>
              </a:ext>
            </a:extLst>
          </p:cNvPr>
          <p:cNvSpPr txBox="1"/>
          <p:nvPr/>
        </p:nvSpPr>
        <p:spPr>
          <a:xfrm>
            <a:off x="7871445" y="6492874"/>
            <a:ext cx="105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FF96-C88E-C84F-A84F-F6361156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2D: hyperspectral measurements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082A286-70D0-C049-A456-08FDDA69D8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98" y="1690689"/>
            <a:ext cx="6372651" cy="45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AB471-A495-2B44-92CF-3A38E8FC415A}"/>
              </a:ext>
            </a:extLst>
          </p:cNvPr>
          <p:cNvSpPr txBox="1"/>
          <p:nvPr/>
        </p:nvSpPr>
        <p:spPr>
          <a:xfrm>
            <a:off x="7443406" y="6492874"/>
            <a:ext cx="17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Asner et al. 2015</a:t>
            </a:r>
          </a:p>
        </p:txBody>
      </p:sp>
    </p:spTree>
    <p:extLst>
      <p:ext uri="{BB962C8B-B14F-4D97-AF65-F5344CB8AC3E}">
        <p14:creationId xmlns:p14="http://schemas.microsoft.com/office/powerpoint/2010/main" val="231637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7A58-C5AC-0F47-8FAB-5639B871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terrain / flow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45C29B-F657-144A-A485-FEBC42E0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64687"/>
            <a:ext cx="9144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4981D-A225-0349-A856-9C087887021F}"/>
              </a:ext>
            </a:extLst>
          </p:cNvPr>
          <p:cNvSpPr txBox="1"/>
          <p:nvPr/>
        </p:nvSpPr>
        <p:spPr>
          <a:xfrm>
            <a:off x="6834644" y="6492874"/>
            <a:ext cx="1952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Petrasova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92212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F618-1C31-8743-B2F6-94AACE76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vegetation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E0C60-03F4-A548-B84B-846051794110}"/>
              </a:ext>
            </a:extLst>
          </p:cNvPr>
          <p:cNvSpPr txBox="1"/>
          <p:nvPr/>
        </p:nvSpPr>
        <p:spPr>
          <a:xfrm>
            <a:off x="7199290" y="6492874"/>
            <a:ext cx="183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Sperlich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2014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9DBC766-545A-8E41-9DD3-DDC34D3C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9608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3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F618-1C31-8743-B2F6-94AACE76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2D/3D: object detection</a:t>
            </a:r>
          </a:p>
        </p:txBody>
      </p:sp>
      <p:pic>
        <p:nvPicPr>
          <p:cNvPr id="4" name="Picture 3" descr="A picture containing tree, outdoor, forest, surrounded&#10;&#10;Description automatically generated">
            <a:extLst>
              <a:ext uri="{FF2B5EF4-FFF2-40B4-BE49-F238E27FC236}">
                <a16:creationId xmlns:a16="http://schemas.microsoft.com/office/drawing/2014/main" id="{21C5E3E0-BB7F-4F41-A725-42AF4411F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42" y="1665646"/>
            <a:ext cx="7466179" cy="48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11658</TotalTime>
  <Words>1293</Words>
  <Application>Microsoft Macintosh PowerPoint</Application>
  <PresentationFormat>On-screen Show (4:3)</PresentationFormat>
  <Paragraphs>230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Office Theme</vt:lpstr>
      <vt:lpstr>PowerPoint Presentation</vt:lpstr>
      <vt:lpstr>Webinar  Schedule</vt:lpstr>
      <vt:lpstr>Outline</vt:lpstr>
      <vt:lpstr>Why Drones, Why Now?</vt:lpstr>
      <vt:lpstr>2D: plant health / cover / stress</vt:lpstr>
      <vt:lpstr>2D: hyperspectral measurements</vt:lpstr>
      <vt:lpstr>3D: terrain / flow models</vt:lpstr>
      <vt:lpstr>3D: vegetation structure</vt:lpstr>
      <vt:lpstr>2D/3D: object detection</vt:lpstr>
      <vt:lpstr>Integrated sensing and analytics</vt:lpstr>
      <vt:lpstr>The challenge with drone data:</vt:lpstr>
      <vt:lpstr>Outline</vt:lpstr>
      <vt:lpstr>Drone platform fundamentals:</vt:lpstr>
      <vt:lpstr>Drone sensor fundamentals:</vt:lpstr>
      <vt:lpstr>Drone sensor fundamentals:</vt:lpstr>
      <vt:lpstr>Drone sensor fundamentals:</vt:lpstr>
      <vt:lpstr>Data processing fundamentals</vt:lpstr>
      <vt:lpstr>Data processing fundamentals:</vt:lpstr>
      <vt:lpstr>Drone regulation fundamentals:</vt:lpstr>
      <vt:lpstr>Outline</vt:lpstr>
      <vt:lpstr>What new tech is coming?</vt:lpstr>
      <vt:lpstr>What new tech is coming?</vt:lpstr>
      <vt:lpstr>What new regs are coming?</vt:lpstr>
      <vt:lpstr>What new regs are coming?</vt:lpstr>
      <vt:lpstr>Outline</vt:lpstr>
      <vt:lpstr>Planning pitfalls</vt:lpstr>
      <vt:lpstr>Planning pitfalls</vt:lpstr>
      <vt:lpstr>Planning pitfalls</vt:lpstr>
      <vt:lpstr>Planning pitfalls</vt:lpstr>
      <vt:lpstr>Avoid planning pitfalls.</vt:lpstr>
      <vt:lpstr>Execution pitfalls</vt:lpstr>
      <vt:lpstr>Execution pitfalls</vt:lpstr>
      <vt:lpstr>Execution pitfalls</vt:lpstr>
      <vt:lpstr>Execution pitfalls</vt:lpstr>
      <vt:lpstr>Avoid execution pitfalls</vt:lpstr>
      <vt:lpstr>Do I want to do this myself?</vt:lpstr>
      <vt:lpstr>Outline</vt:lpstr>
      <vt:lpstr>Demo: Designing a UAS mission in R and Litchi</vt:lpstr>
      <vt:lpstr>Flight types:</vt:lpstr>
      <vt:lpstr>Flight planning software: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93</cp:revision>
  <dcterms:created xsi:type="dcterms:W3CDTF">2020-09-21T19:33:18Z</dcterms:created>
  <dcterms:modified xsi:type="dcterms:W3CDTF">2021-02-22T16:21:43Z</dcterms:modified>
</cp:coreProperties>
</file>